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66" r:id="rId2"/>
    <p:sldMasterId id="2147483658" r:id="rId3"/>
  </p:sldMasterIdLst>
  <p:notesMasterIdLst>
    <p:notesMasterId r:id="rId24"/>
  </p:notesMasterIdLst>
  <p:sldIdLst>
    <p:sldId id="272" r:id="rId4"/>
    <p:sldId id="270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61" r:id="rId13"/>
    <p:sldId id="260" r:id="rId14"/>
    <p:sldId id="259" r:id="rId15"/>
    <p:sldId id="274" r:id="rId16"/>
    <p:sldId id="275" r:id="rId17"/>
    <p:sldId id="273" r:id="rId18"/>
    <p:sldId id="278" r:id="rId19"/>
    <p:sldId id="277" r:id="rId20"/>
    <p:sldId id="276" r:id="rId21"/>
    <p:sldId id="258" r:id="rId22"/>
    <p:sldId id="25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32522-9C3F-45B6-B255-7DAE599E8037}" v="657" dt="2023-04-16T01:52:24.099"/>
    <p1510:client id="{0E1D86F2-2D0B-3F11-34D1-B7DDA605EFD9}" v="81" dt="2023-04-16T10:49:40.970"/>
    <p1510:client id="{EEF6B2D4-A955-B4AC-B7A2-E9AACA9C5E71}" v="109" dt="2023-04-16T20:19:58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0209D-D34C-4894-B3A9-E88A8DB667B6}" type="datetimeFigureOut">
              <a:t>16/04/2023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17D66-4654-4AC3-9E3B-E76D6DCF8AFB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68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d384891ed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d384891ed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SLIDES_API130506938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SLIDES_API130506938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109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66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8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35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d384891ed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d384891ed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2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d384891ed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d384891ed_2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90895888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90895888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045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SLIDES_API90895888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SLIDES_API90895888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SLIDES_API90895888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SLIDES_API90895888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d384891e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d384891e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d384891ed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d384891ed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d384891ed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d384891ed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d384891ed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d384891ed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90895888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SLIDES_API90895888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SLIDES_API130506938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SLIDES_API130506938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102396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842900" y="2289800"/>
            <a:ext cx="6742400" cy="491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969595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6882636" y="1694650"/>
            <a:ext cx="6866432" cy="346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E46962"/>
          </p15:clr>
        </p15:guide>
        <p15:guide id="2" pos="3840" userDrawn="1">
          <p15:clr>
            <a:srgbClr val="E46962"/>
          </p15:clr>
        </p15:guide>
        <p15:guide id="3" pos="531" userDrawn="1">
          <p15:clr>
            <a:srgbClr val="E46962"/>
          </p15:clr>
        </p15:guide>
        <p15:guide id="4" orient="horz" pos="837" userDrawn="1">
          <p15:clr>
            <a:srgbClr val="E46962"/>
          </p15:clr>
        </p15:guide>
        <p15:guide id="5" pos="7149" userDrawn="1">
          <p15:clr>
            <a:srgbClr val="E46962"/>
          </p15:clr>
        </p15:guide>
        <p15:guide id="6" pos="611" userDrawn="1">
          <p15:clr>
            <a:srgbClr val="E46962"/>
          </p15:clr>
        </p15:guide>
        <p15:guide id="7" orient="horz" pos="1443" userDrawn="1">
          <p15:clr>
            <a:srgbClr val="E46962"/>
          </p15:clr>
        </p15:guide>
        <p15:guide id="8" orient="horz" pos="1204" userDrawn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433" y="2550801"/>
            <a:ext cx="4326568" cy="4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67280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9595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856933" y="2298300"/>
            <a:ext cx="4806800" cy="41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E46962"/>
          </p15:clr>
        </p15:guide>
        <p15:guide id="2" pos="3840" userDrawn="1">
          <p15:clr>
            <a:srgbClr val="E46962"/>
          </p15:clr>
        </p15:guide>
        <p15:guide id="3" pos="540" userDrawn="1">
          <p15:clr>
            <a:srgbClr val="E46962"/>
          </p15:clr>
        </p15:guide>
        <p15:guide id="4" orient="horz" pos="837" userDrawn="1">
          <p15:clr>
            <a:srgbClr val="E46962"/>
          </p15:clr>
        </p15:guide>
        <p15:guide id="5" pos="7104" userDrawn="1">
          <p15:clr>
            <a:srgbClr val="E46962"/>
          </p15:clr>
        </p15:guide>
        <p15:guide id="6" orient="horz" pos="1188" userDrawn="1">
          <p15:clr>
            <a:srgbClr val="E46962"/>
          </p15:clr>
        </p15:guide>
        <p15:guide id="7" orient="horz" pos="1448" userDrawn="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464183"/>
            <a:ext cx="2448800" cy="4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2522983"/>
            <a:ext cx="2448800" cy="4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2" name="Google Shape;72;p16"/>
          <p:cNvSpPr/>
          <p:nvPr/>
        </p:nvSpPr>
        <p:spPr>
          <a:xfrm rot="21599305">
            <a:off x="11213724" y="5857816"/>
            <a:ext cx="1979600" cy="19692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>
              <a:solidFill>
                <a:srgbClr val="2C2C2C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96100" y="1424728"/>
            <a:ext cx="4786400" cy="677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6400800" y="843067"/>
            <a:ext cx="1034000" cy="1752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296100" y="2612200"/>
            <a:ext cx="4786400" cy="41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E46962"/>
          </p15:clr>
        </p15:guide>
        <p15:guide id="2" pos="4032" userDrawn="1">
          <p15:clr>
            <a:srgbClr val="E46962"/>
          </p15:clr>
        </p15:guide>
        <p15:guide id="3" pos="540" userDrawn="1">
          <p15:clr>
            <a:srgbClr val="E46962"/>
          </p15:clr>
        </p15:guide>
        <p15:guide id="4" orient="horz" pos="837" userDrawn="1">
          <p15:clr>
            <a:srgbClr val="E46962"/>
          </p15:clr>
        </p15:guide>
        <p15:guide id="5" pos="7104" userDrawn="1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510767" y="2545200"/>
            <a:ext cx="3292000" cy="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2"/>
          </p:nvPr>
        </p:nvSpPr>
        <p:spPr>
          <a:xfrm>
            <a:off x="4379684" y="2545200"/>
            <a:ext cx="32920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10700" y="4216757"/>
            <a:ext cx="1557600" cy="2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0767" y="1434194"/>
            <a:ext cx="10338000" cy="677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3"/>
          </p:nvPr>
        </p:nvSpPr>
        <p:spPr>
          <a:xfrm>
            <a:off x="8248600" y="2545200"/>
            <a:ext cx="32920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3428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E46962"/>
          </p15:clr>
        </p15:guide>
        <p15:guide id="2" pos="3840" userDrawn="1">
          <p15:clr>
            <a:srgbClr val="E46962"/>
          </p15:clr>
        </p15:guide>
        <p15:guide id="3" orient="horz" pos="837" userDrawn="1">
          <p15:clr>
            <a:srgbClr val="E46962"/>
          </p15:clr>
        </p15:guide>
        <p15:guide id="4" pos="7104" userDrawn="1">
          <p15:clr>
            <a:srgbClr val="E46962"/>
          </p15:clr>
        </p15:guide>
        <p15:guide id="5" pos="384" userDrawn="1">
          <p15:clr>
            <a:srgbClr val="E46962"/>
          </p15:clr>
        </p15:guide>
        <p15:guide id="6" pos="2344" userDrawn="1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707200" y="3121238"/>
            <a:ext cx="107776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6434" y="1489701"/>
            <a:ext cx="786767" cy="78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E46962"/>
          </p15:clr>
        </p15:guide>
        <p15:guide id="2" pos="4320" userDrawn="1">
          <p15:clr>
            <a:srgbClr val="E46962"/>
          </p15:clr>
        </p15:guide>
        <p15:guide id="3" pos="540" userDrawn="1">
          <p15:clr>
            <a:srgbClr val="E46962"/>
          </p15:clr>
        </p15:guide>
        <p15:guide id="4" orient="horz" pos="837" userDrawn="1">
          <p15:clr>
            <a:srgbClr val="E46962"/>
          </p15:clr>
        </p15:guide>
        <p15:guide id="5" pos="7104" userDrawn="1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120900" y="-573872"/>
            <a:ext cx="8521600" cy="85216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599387" y="1045565"/>
            <a:ext cx="719528" cy="17988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451100"/>
            <a:ext cx="4663200" cy="2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419500" y="6384400"/>
            <a:ext cx="731600" cy="2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3" y="0"/>
            <a:ext cx="12192000" cy="68684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376567" y="6157600"/>
            <a:ext cx="815200" cy="700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3017567"/>
            <a:ext cx="7409600" cy="8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859167"/>
            <a:ext cx="7409600" cy="3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57200" y="482601"/>
            <a:ext cx="719528" cy="17988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87367" y="3014367"/>
            <a:ext cx="6379200" cy="31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609570" lvl="0" indent="-651901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5467" b="1"/>
            </a:lvl1pPr>
            <a:lvl2pPr marL="1219140" lvl="1" indent="-651901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2pPr>
            <a:lvl3pPr marL="1828709" lvl="2" indent="-651901" rtl="0">
              <a:spcBef>
                <a:spcPts val="1067"/>
              </a:spcBef>
              <a:spcAft>
                <a:spcPts val="0"/>
              </a:spcAft>
              <a:buSzPts val="4100"/>
              <a:buChar char="■"/>
              <a:defRPr sz="5467" b="1"/>
            </a:lvl3pPr>
            <a:lvl4pPr marL="2438278" lvl="3" indent="-651901" rtl="0">
              <a:spcBef>
                <a:spcPts val="1067"/>
              </a:spcBef>
              <a:spcAft>
                <a:spcPts val="0"/>
              </a:spcAft>
              <a:buSzPts val="4100"/>
              <a:buChar char="●"/>
              <a:defRPr sz="5467" b="1"/>
            </a:lvl4pPr>
            <a:lvl5pPr marL="3047848" lvl="4" indent="-651901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5pPr>
            <a:lvl6pPr marL="3657418" lvl="5" indent="-651901" rtl="0">
              <a:spcBef>
                <a:spcPts val="1067"/>
              </a:spcBef>
              <a:spcAft>
                <a:spcPts val="0"/>
              </a:spcAft>
              <a:buSzPts val="4100"/>
              <a:buChar char="■"/>
              <a:defRPr sz="5467" b="1"/>
            </a:lvl6pPr>
            <a:lvl7pPr marL="4266987" lvl="6" indent="-651901" rtl="0">
              <a:spcBef>
                <a:spcPts val="1067"/>
              </a:spcBef>
              <a:spcAft>
                <a:spcPts val="0"/>
              </a:spcAft>
              <a:buSzPts val="4100"/>
              <a:buChar char="●"/>
              <a:defRPr sz="5467" b="1"/>
            </a:lvl7pPr>
            <a:lvl8pPr marL="4876557" lvl="7" indent="-651901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8pPr>
            <a:lvl9pPr marL="5486126" lvl="8" indent="-651901" rtl="0">
              <a:spcBef>
                <a:spcPts val="1067"/>
              </a:spcBef>
              <a:spcAft>
                <a:spcPts val="1067"/>
              </a:spcAft>
              <a:buSzPts val="4100"/>
              <a:buChar char="■"/>
              <a:defRPr sz="5467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87376" y="805860"/>
            <a:ext cx="716456" cy="719667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" name="Google Shape;24;p4"/>
          <p:cNvSpPr/>
          <p:nvPr/>
        </p:nvSpPr>
        <p:spPr>
          <a:xfrm>
            <a:off x="8732412" y="1158925"/>
            <a:ext cx="2414185" cy="241418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" name="Google Shape;25;p4"/>
          <p:cNvSpPr/>
          <p:nvPr/>
        </p:nvSpPr>
        <p:spPr>
          <a:xfrm>
            <a:off x="7756775" y="2941186"/>
            <a:ext cx="1956228" cy="978940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929685" y="1074719"/>
            <a:ext cx="231833" cy="181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533"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4216800" cy="3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5497168" y="2623300"/>
            <a:ext cx="4216800" cy="3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5585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902369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440245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40" lvl="1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09" lvl="2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278" lvl="3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848" lvl="4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418" lvl="5" indent="-440245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6987" lvl="6" indent="-440245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557" lvl="7" indent="-440245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126" lvl="8" indent="-440245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87367" y="3014367"/>
            <a:ext cx="6379200" cy="312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609585" lvl="0" indent="-651917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5467" b="1"/>
            </a:lvl1pPr>
            <a:lvl2pPr marL="1219170" lvl="1" indent="-651917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2pPr>
            <a:lvl3pPr marL="1828754" lvl="2" indent="-651917" rtl="0">
              <a:spcBef>
                <a:spcPts val="1067"/>
              </a:spcBef>
              <a:spcAft>
                <a:spcPts val="0"/>
              </a:spcAft>
              <a:buSzPts val="4100"/>
              <a:buChar char="■"/>
              <a:defRPr sz="5467" b="1"/>
            </a:lvl3pPr>
            <a:lvl4pPr marL="2438339" lvl="3" indent="-651917" rtl="0">
              <a:spcBef>
                <a:spcPts val="1067"/>
              </a:spcBef>
              <a:spcAft>
                <a:spcPts val="0"/>
              </a:spcAft>
              <a:buSzPts val="4100"/>
              <a:buChar char="●"/>
              <a:defRPr sz="5467" b="1"/>
            </a:lvl4pPr>
            <a:lvl5pPr marL="3047924" lvl="4" indent="-651917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5pPr>
            <a:lvl6pPr marL="3657509" lvl="5" indent="-651917" rtl="0">
              <a:spcBef>
                <a:spcPts val="1067"/>
              </a:spcBef>
              <a:spcAft>
                <a:spcPts val="0"/>
              </a:spcAft>
              <a:buSzPts val="4100"/>
              <a:buChar char="■"/>
              <a:defRPr sz="5467" b="1"/>
            </a:lvl6pPr>
            <a:lvl7pPr marL="4267093" lvl="6" indent="-651917" rtl="0">
              <a:spcBef>
                <a:spcPts val="1067"/>
              </a:spcBef>
              <a:spcAft>
                <a:spcPts val="0"/>
              </a:spcAft>
              <a:buSzPts val="4100"/>
              <a:buChar char="●"/>
              <a:defRPr sz="5467" b="1"/>
            </a:lvl7pPr>
            <a:lvl8pPr marL="4876678" lvl="7" indent="-651917" rtl="0">
              <a:spcBef>
                <a:spcPts val="1067"/>
              </a:spcBef>
              <a:spcAft>
                <a:spcPts val="0"/>
              </a:spcAft>
              <a:buSzPts val="4100"/>
              <a:buChar char="○"/>
              <a:defRPr sz="5467" b="1"/>
            </a:lvl8pPr>
            <a:lvl9pPr marL="5486263" lvl="8" indent="-651917" rtl="0">
              <a:spcBef>
                <a:spcPts val="1067"/>
              </a:spcBef>
              <a:spcAft>
                <a:spcPts val="1067"/>
              </a:spcAft>
              <a:buSzPts val="4100"/>
              <a:buChar char="■"/>
              <a:defRPr sz="5467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87376" y="805859"/>
            <a:ext cx="716456" cy="719667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" name="Google Shape;24;p4"/>
          <p:cNvSpPr/>
          <p:nvPr/>
        </p:nvSpPr>
        <p:spPr>
          <a:xfrm>
            <a:off x="8732410" y="1158924"/>
            <a:ext cx="2414185" cy="241418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" name="Google Shape;25;p4"/>
          <p:cNvSpPr/>
          <p:nvPr/>
        </p:nvSpPr>
        <p:spPr>
          <a:xfrm>
            <a:off x="7756775" y="2941185"/>
            <a:ext cx="1956228" cy="978940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929684" y="1074718"/>
            <a:ext cx="231833" cy="181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533"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4216800" cy="3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5497168" y="2623300"/>
            <a:ext cx="4216800" cy="3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5585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902369" y="2623300"/>
            <a:ext cx="2811600" cy="34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88800" y="2207200"/>
            <a:ext cx="4905600" cy="188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26036" y="505919"/>
            <a:ext cx="719528" cy="179883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688800" y="4089200"/>
            <a:ext cx="4905600" cy="3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1067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1067"/>
              </a:spcBef>
              <a:spcAft>
                <a:spcPts val="1067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688800" y="5875067"/>
            <a:ext cx="10362800" cy="4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70" lvl="0" indent="-304784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688800" y="5875067"/>
            <a:ext cx="10362800" cy="4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77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8800" y="685800"/>
            <a:ext cx="8640000" cy="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8800" y="2623300"/>
            <a:ext cx="9025200" cy="3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68100" y="6333133"/>
            <a:ext cx="731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4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0" r:id="rId3"/>
    <p:sldLayoutId id="2147483671" r:id="rId4"/>
    <p:sldLayoutId id="2147483672" r:id="rId5"/>
    <p:sldLayoutId id="214748367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76" r:id="rId13"/>
    <p:sldLayoutId id="2147483656" r:id="rId14"/>
    <p:sldLayoutId id="2147483657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todoplantas.blogspot.com/2020/01/plantas-flores-todo-el-ano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olunadleitor.blogspot.com/2017/06/acredite-se-quiser-seu-celular-tem-tudo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8710347C-34D9-9600-CEFE-3ECAE8CE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40748" y="1700844"/>
            <a:ext cx="4951561" cy="4951561"/>
          </a:xfrm>
          <a:prstGeom prst="rect">
            <a:avLst/>
          </a:prstGeom>
        </p:spPr>
      </p:pic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110958" y="1608637"/>
            <a:ext cx="6254041" cy="246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7066" dirty="0" err="1"/>
              <a:t>Trabalho</a:t>
            </a:r>
            <a:r>
              <a:rPr lang="en" sz="7066" dirty="0"/>
              <a:t> </a:t>
            </a:r>
            <a:r>
              <a:rPr lang="en" sz="7066" dirty="0" err="1"/>
              <a:t>Interdisciplinar</a:t>
            </a:r>
            <a:r>
              <a:rPr lang="en" sz="7066" dirty="0"/>
              <a:t> Front-End</a:t>
            </a:r>
          </a:p>
        </p:txBody>
      </p:sp>
      <p:sp>
        <p:nvSpPr>
          <p:cNvPr id="63" name="Google Shape;63;p12"/>
          <p:cNvSpPr/>
          <p:nvPr/>
        </p:nvSpPr>
        <p:spPr>
          <a:xfrm>
            <a:off x="9922136" y="1702066"/>
            <a:ext cx="1866976" cy="934276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0D8D65-DD11-132A-904D-8D9CAC09E9D0}"/>
              </a:ext>
            </a:extLst>
          </p:cNvPr>
          <p:cNvSpPr txBox="1"/>
          <p:nvPr/>
        </p:nvSpPr>
        <p:spPr>
          <a:xfrm>
            <a:off x="107000" y="5055212"/>
            <a:ext cx="3657600" cy="16822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33" dirty="0"/>
              <a:t>Diego Marchioni</a:t>
            </a:r>
            <a:br>
              <a:rPr lang="pt-BR" sz="2533" dirty="0"/>
            </a:br>
            <a:r>
              <a:rPr lang="pt-BR" sz="2533" dirty="0"/>
              <a:t>Luiza Dias</a:t>
            </a:r>
            <a:br>
              <a:rPr lang="pt-BR" sz="2533" dirty="0"/>
            </a:br>
            <a:r>
              <a:rPr lang="pt-BR" sz="2533" dirty="0"/>
              <a:t>Arthur Grama</a:t>
            </a:r>
            <a:br>
              <a:rPr lang="pt-BR" sz="2533" dirty="0"/>
            </a:br>
            <a:r>
              <a:rPr lang="pt-BR" sz="2533" dirty="0"/>
              <a:t>Flávia Fagundes</a:t>
            </a:r>
          </a:p>
        </p:txBody>
      </p:sp>
      <p:sp>
        <p:nvSpPr>
          <p:cNvPr id="13" name="Google Shape;59;p12">
            <a:extLst>
              <a:ext uri="{FF2B5EF4-FFF2-40B4-BE49-F238E27FC236}">
                <a16:creationId xmlns:a16="http://schemas.microsoft.com/office/drawing/2014/main" id="{165A2B4D-34F6-0326-8B40-E97924003724}"/>
              </a:ext>
            </a:extLst>
          </p:cNvPr>
          <p:cNvSpPr txBox="1">
            <a:spLocks/>
          </p:cNvSpPr>
          <p:nvPr/>
        </p:nvSpPr>
        <p:spPr>
          <a:xfrm>
            <a:off x="6740837" y="-287257"/>
            <a:ext cx="5146985" cy="2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" sz="4267" dirty="0" err="1"/>
              <a:t>Dificuldade</a:t>
            </a:r>
            <a:r>
              <a:rPr lang="en" sz="4267" dirty="0"/>
              <a:t> para </a:t>
            </a:r>
            <a:r>
              <a:rPr lang="en" sz="4267" dirty="0" err="1"/>
              <a:t>regar</a:t>
            </a:r>
            <a:r>
              <a:rPr lang="en" sz="4267" dirty="0"/>
              <a:t> </a:t>
            </a:r>
            <a:r>
              <a:rPr lang="en" sz="4267" dirty="0" err="1"/>
              <a:t>plantas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06524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1545833" y="360667"/>
            <a:ext cx="5814527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Requisitos Funcionais</a:t>
            </a:r>
            <a:endParaRPr sz="4400" dirty="0"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"/>
          </p:nvPr>
        </p:nvSpPr>
        <p:spPr>
          <a:xfrm>
            <a:off x="-211012" y="1171716"/>
            <a:ext cx="7953803" cy="26771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37210" indent="-34290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Registro de plantas: permite que o usuário registre suas plantas, incluindo nome, espécie, fotos, data de plantio, local, etc.</a:t>
            </a:r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 Alertas de rega: enviar notificações ao usuário para lembrá-lo de regar suas plantas de acordo com as necessidades de cada espécie, com base no clima e umidade local.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 Controle de umidade do solo: Permite que o usuário monitore a umidade do solo de suas plantas em tempo real, através de sensores integrados ou dispositivos externos compatíveis.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 Catálogo de plantas: fornecer informações detalhadas sobre várias espécies de plantas, incluindo requisitos de cuidados, condições ideais de crescimento, estações de floração, entre outros.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Comunidade de usuários: Permite que os usuários compartilhem informações e experiências sobre cuidados com as plantas, incluindo fotos, dicas e conselhos.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4432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1475246" y="360667"/>
            <a:ext cx="6711116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Requisitos não funcionais</a:t>
            </a:r>
            <a:endParaRPr sz="4400"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-236979" y="1204919"/>
            <a:ext cx="8043818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Usabilidade: O aplicativo deve ser fácil de usar e intuitivo para o usuário, independentemente do seu nível de conhecimento sobre plantas.</a:t>
            </a:r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Confiabilidade: A aplicação deve ser confiável e apresentar informações precisas e atualizadas sobre o cuidado das plantas.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Segurança: O aplicativo deve garantir a privacidade dos usuários e manter suas informações pessoais e dados de cuidados com as plantas seguros.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 Desempenho: o aplicativo deve ter bom desempenho e ser responsivo, mesmo quando o usuário possui muitas plantas cadastradas ou utiliza muitos recursos, como sensores externos.</a:t>
            </a:r>
            <a:endParaRPr sz="2000"/>
          </a:p>
          <a:p>
            <a:pPr marL="480060" indent="-285750">
              <a:lnSpc>
                <a:spcPct val="110000"/>
              </a:lnSpc>
              <a:buFont typeface="Arial"/>
              <a:buChar char="•"/>
            </a:pPr>
            <a:r>
              <a:rPr lang="pt-BR" sz="2000" dirty="0"/>
              <a:t> Acessibilidade: O aplicativo deve ser acessível a pessoas com diferentes tipos de necessidades especiais, como usuários com deficiência visual, por exemplo.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6623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Fluxo do Usuário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5033-768D-D900-5C82-61DBC711F144}"/>
              </a:ext>
            </a:extLst>
          </p:cNvPr>
          <p:cNvSpPr/>
          <p:nvPr/>
        </p:nvSpPr>
        <p:spPr>
          <a:xfrm>
            <a:off x="4340994" y="1645920"/>
            <a:ext cx="7650967" cy="422420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29;p25">
            <a:extLst>
              <a:ext uri="{FF2B5EF4-FFF2-40B4-BE49-F238E27FC236}">
                <a16:creationId xmlns:a16="http://schemas.microsoft.com/office/drawing/2014/main" id="{D5DB4D18-F764-CFC4-C9C3-5685519454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633" y="1565054"/>
            <a:ext cx="3800362" cy="48068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Site começa na página inicial, que permite acesso a outras 3 páginas ou à página da login / criação de conta</a:t>
            </a:r>
          </a:p>
          <a:p>
            <a:pPr marL="1066165" lvl="1" indent="-414655">
              <a:lnSpc>
                <a:spcPct val="110000"/>
              </a:lnSpc>
              <a:buChar char="●"/>
            </a:pPr>
            <a:r>
              <a:rPr lang="pt-BR" sz="2200" dirty="0"/>
              <a:t>Login / criação de conta: permite que o usuário salve suas informações e utilize mais funcionalidades do site. </a:t>
            </a:r>
          </a:p>
        </p:txBody>
      </p:sp>
    </p:spTree>
    <p:extLst>
      <p:ext uri="{BB962C8B-B14F-4D97-AF65-F5344CB8AC3E}">
        <p14:creationId xmlns:p14="http://schemas.microsoft.com/office/powerpoint/2010/main" val="8946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Fluxo do Usuário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5033-768D-D900-5C82-61DBC711F144}"/>
              </a:ext>
            </a:extLst>
          </p:cNvPr>
          <p:cNvSpPr/>
          <p:nvPr/>
        </p:nvSpPr>
        <p:spPr>
          <a:xfrm>
            <a:off x="4340994" y="1645920"/>
            <a:ext cx="7650967" cy="422420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29;p25">
            <a:extLst>
              <a:ext uri="{FF2B5EF4-FFF2-40B4-BE49-F238E27FC236}">
                <a16:creationId xmlns:a16="http://schemas.microsoft.com/office/drawing/2014/main" id="{D5DB4D18-F764-CFC4-C9C3-5685519454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633" y="1565054"/>
            <a:ext cx="3800362" cy="48068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66165" lvl="1" indent="-414655">
              <a:lnSpc>
                <a:spcPct val="110000"/>
              </a:lnSpc>
              <a:buChar char="●"/>
            </a:pPr>
            <a:r>
              <a:rPr lang="pt-BR" sz="2100" dirty="0"/>
              <a:t>Seu jardim: mostra o layout do seu jardim (montado pelo usuário) e permite acesso aos jardins de outros usuários</a:t>
            </a:r>
          </a:p>
          <a:p>
            <a:pPr marL="1066165" lvl="1" indent="-414655">
              <a:lnSpc>
                <a:spcPct val="110000"/>
              </a:lnSpc>
              <a:buChar char="●"/>
            </a:pPr>
            <a:r>
              <a:rPr lang="pt-BR" sz="2100" dirty="0"/>
              <a:t>Suas plantas: mostra todas as plantas </a:t>
            </a:r>
            <a:r>
              <a:rPr lang="pt-BR" sz="2100" dirty="0" err="1"/>
              <a:t>favoritadas</a:t>
            </a:r>
            <a:r>
              <a:rPr lang="pt-BR" sz="2100" dirty="0"/>
              <a:t> pelo usuário</a:t>
            </a:r>
          </a:p>
          <a:p>
            <a:pPr marL="651510" lvl="1" indent="0">
              <a:lnSpc>
                <a:spcPct val="110000"/>
              </a:lnSpc>
            </a:pP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274748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Fluxo do Usuário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5033-768D-D900-5C82-61DBC711F144}"/>
              </a:ext>
            </a:extLst>
          </p:cNvPr>
          <p:cNvSpPr/>
          <p:nvPr/>
        </p:nvSpPr>
        <p:spPr>
          <a:xfrm>
            <a:off x="4340994" y="1645920"/>
            <a:ext cx="7650967" cy="422420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29;p25">
            <a:extLst>
              <a:ext uri="{FF2B5EF4-FFF2-40B4-BE49-F238E27FC236}">
                <a16:creationId xmlns:a16="http://schemas.microsoft.com/office/drawing/2014/main" id="{D5DB4D18-F764-CFC4-C9C3-5685519454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633" y="1565054"/>
            <a:ext cx="3800362" cy="48068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66165" lvl="1" indent="-414655">
              <a:lnSpc>
                <a:spcPct val="110000"/>
              </a:lnSpc>
              <a:buChar char="●"/>
            </a:pPr>
            <a:r>
              <a:rPr lang="pt-BR" sz="2100" dirty="0"/>
              <a:t>Calendário: possui duas formas de visualização</a:t>
            </a:r>
          </a:p>
          <a:p>
            <a:pPr marL="1523365" lvl="2" indent="-414655">
              <a:lnSpc>
                <a:spcPct val="110000"/>
              </a:lnSpc>
              <a:buChar char="●"/>
            </a:pPr>
            <a:r>
              <a:rPr lang="pt-BR" sz="2100" dirty="0"/>
              <a:t>Mês: Mostra um calendário mensal com cores indicando as estações </a:t>
            </a:r>
          </a:p>
          <a:p>
            <a:pPr marL="1523365" lvl="2" indent="-414655">
              <a:lnSpc>
                <a:spcPct val="110000"/>
              </a:lnSpc>
              <a:buChar char="●"/>
            </a:pPr>
            <a:r>
              <a:rPr lang="pt-BR" sz="2100" dirty="0"/>
              <a:t>Dia (cronograma): mostra os cuidados diários específicos para cada planta do usuário</a:t>
            </a:r>
          </a:p>
        </p:txBody>
      </p:sp>
    </p:spTree>
    <p:extLst>
      <p:ext uri="{BB962C8B-B14F-4D97-AF65-F5344CB8AC3E}">
        <p14:creationId xmlns:p14="http://schemas.microsoft.com/office/powerpoint/2010/main" val="235783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 err="1"/>
              <a:t>Wireframe</a:t>
            </a:r>
            <a:r>
              <a:rPr lang="pt-BR" dirty="0"/>
              <a:t> – Página Inicial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AA12-8C37-783C-5DA1-58FDDF7F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329867"/>
            <a:ext cx="9855494" cy="5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 err="1"/>
              <a:t>Wireframe</a:t>
            </a:r>
            <a:r>
              <a:rPr lang="pt-BR" dirty="0"/>
              <a:t> – Suas Plantas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03339-A033-84D9-88B2-C8D33757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59" y="1849608"/>
            <a:ext cx="5024545" cy="3713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0A32C-159A-F9B9-087C-9462122AD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552" y="1849608"/>
            <a:ext cx="4998189" cy="37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8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 err="1"/>
              <a:t>Wireframe</a:t>
            </a:r>
            <a:r>
              <a:rPr lang="pt-BR" dirty="0"/>
              <a:t> – Calendário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D1EC6-960C-B717-B407-D5B004A1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42" y="1329867"/>
            <a:ext cx="6717581" cy="51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5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 err="1"/>
              <a:t>Wireframe</a:t>
            </a:r>
            <a:r>
              <a:rPr lang="pt-BR" dirty="0"/>
              <a:t> – Página Inicial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5DB51-3CFE-1067-7B18-FBB7F7445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1" y="1511167"/>
            <a:ext cx="9110383" cy="4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1547133" y="360667"/>
            <a:ext cx="46264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Metodologia</a:t>
            </a:r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136833" y="1434958"/>
            <a:ext cx="7526233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200" dirty="0">
                <a:solidFill>
                  <a:srgbClr val="374151"/>
                </a:solidFill>
              </a:rPr>
              <a:t>Com a adoção de uma abordagem ágil baseada em Design </a:t>
            </a:r>
            <a:r>
              <a:rPr lang="pt-BR" sz="2200" dirty="0" err="1">
                <a:solidFill>
                  <a:srgbClr val="374151"/>
                </a:solidFill>
              </a:rPr>
              <a:t>Thinking</a:t>
            </a:r>
            <a:r>
              <a:rPr lang="pt-BR" sz="2200" dirty="0">
                <a:solidFill>
                  <a:srgbClr val="374151"/>
                </a:solidFill>
              </a:rPr>
              <a:t> e Scrum, o projeto tem se desenvolvido de forma eficiente e </a:t>
            </a:r>
            <a:r>
              <a:rPr lang="pt-BR" sz="2200" dirty="0" err="1">
                <a:solidFill>
                  <a:srgbClr val="374151"/>
                </a:solidFill>
              </a:rPr>
              <a:t>adaptável.Até</a:t>
            </a:r>
            <a:r>
              <a:rPr lang="pt-BR" sz="2200" dirty="0">
                <a:solidFill>
                  <a:srgbClr val="374151"/>
                </a:solidFill>
              </a:rPr>
              <a:t> o momento, foram concluídos o Sprint 1.</a:t>
            </a:r>
            <a:endParaRPr lang="pt-BR" sz="2200">
              <a:solidFill>
                <a:srgbClr val="595959"/>
              </a:solidFill>
            </a:endParaRP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200" dirty="0">
                <a:solidFill>
                  <a:srgbClr val="374151"/>
                </a:solidFill>
              </a:rPr>
              <a:t>a divisão de papéis e tarefas tem sido realizada de forma colaborativa, com o uso do </a:t>
            </a:r>
            <a:r>
              <a:rPr lang="pt-BR" sz="2200" dirty="0" err="1">
                <a:solidFill>
                  <a:srgbClr val="374151"/>
                </a:solidFill>
              </a:rPr>
              <a:t>Trello</a:t>
            </a:r>
            <a:r>
              <a:rPr lang="pt-BR" sz="2200" dirty="0">
                <a:solidFill>
                  <a:srgbClr val="374151"/>
                </a:solidFill>
              </a:rPr>
              <a:t> para acompanhamento do andamento do projeto. 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200" dirty="0">
                <a:solidFill>
                  <a:srgbClr val="374151"/>
                </a:solidFill>
              </a:rPr>
              <a:t>A gestão de configuração tem sido realizada via GitHub, garantindo a qualidade do código produzido e uma documentação completa do processo de desenvolvimento. Essas abordagens têm sido fundamentais para o desenvolvimento de uma solução personalizada e de qualidade, que atenda às necessidades do usuário final.</a:t>
            </a:r>
          </a:p>
        </p:txBody>
      </p:sp>
    </p:spTree>
    <p:extLst>
      <p:ext uri="{BB962C8B-B14F-4D97-AF65-F5344CB8AC3E}">
        <p14:creationId xmlns:p14="http://schemas.microsoft.com/office/powerpoint/2010/main" val="36827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36" r="27741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804759" y="446931"/>
            <a:ext cx="5554687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A importância da rega das plantas </a:t>
            </a:r>
            <a:endParaRPr lang="pt-BR" sz="4400"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281839" y="2614602"/>
            <a:ext cx="6690233" cy="338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Regar as plantas é crucial para o seu crescimento e sobrevivência.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A falta ou excesso de água pode levar à morte da planta.</a:t>
            </a:r>
            <a:endParaRPr sz="2400"/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Muitas pessoas têm dificuldade em manter as plantas saudáveis devido à falta de tempo, esquecimento ou conhecimento.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46556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707200" y="2944400"/>
            <a:ext cx="1077760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/>
              <a:t>Obrigado pelo seu tempo e atenção 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070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11" r="27715"/>
          <a:stretch/>
        </p:blipFill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757723" y="1329867"/>
            <a:ext cx="6324777" cy="8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BR" sz="4400" dirty="0"/>
              <a:t>Soluções comuns para o problema </a:t>
            </a:r>
            <a:endParaRPr lang="pt-BR" sz="4400"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4757723" y="2770351"/>
            <a:ext cx="6842362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Usando alarmes ou lembretes para regar plantas.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Contratação de um jardineiro para cuidar das plantas.</a:t>
            </a:r>
            <a:endParaRPr sz="2400" dirty="0"/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Utilização de sistemas de irrigação automática para plantas maiores ao ar livre.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6597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905" r="34908"/>
          <a:stretch/>
        </p:blipFill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5476591" y="1272358"/>
            <a:ext cx="6554815" cy="8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Planejamento de Jardins</a:t>
            </a: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5347195" y="2468426"/>
            <a:ext cx="6684211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O aplicativo pode permitir que os usuários criem um layout de jardim para decidir onde plantar cada tipo de planta com base em suas necessidades.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Esse recurso pode ajudar os usuários a visualizar e planejar seus jardins, tornando o processo de plantio mais eficiente.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3787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388" r="23383"/>
          <a:stretch/>
        </p:blipFill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5347195" y="1329867"/>
            <a:ext cx="5735305" cy="8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Calendário de Plantio</a:t>
            </a:r>
            <a:endParaRPr sz="4400" dirty="0"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4470177" y="2540313"/>
            <a:ext cx="7489342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O aplicativo pode fornecer um calendário de plantio indicando a melhor época do ano para plantar cada tipo de planta com base no clima local.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Esse recurso pode ajudar os usuários a garantir que estão plantando no momento correto, aumentando suas chances de sucesso.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812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73" r="24978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547391" y="407991"/>
            <a:ext cx="4988340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Lembrete de Rega</a:t>
            </a:r>
            <a:endParaRPr lang="pt-BR" sz="4400"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540632" y="1565055"/>
            <a:ext cx="6302045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O aplicativo pode enviar lembretes aos usuários sobre quando regar suas plantas com base nas necessidades de cada tipo de planta.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Este recurso garante que os usuários estejam regando suas plantas no prazo e evitando mais ou menos rega.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494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888" r="28883"/>
          <a:stretch/>
        </p:blipFill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1489882" y="609273"/>
            <a:ext cx="5994754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BR" sz="4400" dirty="0"/>
              <a:t>Identificação de Pragas e Doenças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684405" y="2039508"/>
            <a:ext cx="7006535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O aplicativo pode ajudar os usuários a identificar pragas e doenças em suas plantas e fornecer informações sobre como tratá-las.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Este recurso pode ajudar os usuários a detectar e resolver rapidamente os problemas da planta antes que eles causem danos permanentes.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820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042" r="29042"/>
          <a:stretch/>
        </p:blipFill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5059647" y="1531150"/>
            <a:ext cx="6597947" cy="86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BR" sz="4400" dirty="0"/>
              <a:t>Público-alvo do aplicativo de rega de plantas </a:t>
            </a:r>
            <a:endParaRPr lang="pt-BR" sz="4400"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4340780" y="2784729"/>
            <a:ext cx="7575608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Qualquer pessoa que possua plantas em casa, incluindo pessoas de diferentes idades e ocupações.</a:t>
            </a:r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Pessoas ocupadas que têm pouco tempo para se dedicar ao cuidado das plantas, mas ainda querem ter plantas em casa.</a:t>
            </a:r>
            <a:endParaRPr sz="2400" dirty="0"/>
          </a:p>
          <a:p>
            <a:pPr marL="608965" indent="-414655">
              <a:lnSpc>
                <a:spcPct val="110000"/>
              </a:lnSpc>
              <a:buChar char="●"/>
            </a:pPr>
            <a:r>
              <a:rPr lang="pt-BR" sz="2400" dirty="0"/>
              <a:t> Pessoas que possuem muitas plantas diferentes ou plantas que têm necessidades específicas de rega.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3438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1718361" y="360667"/>
            <a:ext cx="5814528" cy="9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4400" dirty="0"/>
              <a:t>Histórias de Usuários</a:t>
            </a:r>
            <a:endParaRPr sz="4400" dirty="0"/>
          </a:p>
        </p:txBody>
      </p:sp>
      <p:sp>
        <p:nvSpPr>
          <p:cNvPr id="150" name="Google Shape;150;p28"/>
          <p:cNvSpPr txBox="1"/>
          <p:nvPr/>
        </p:nvSpPr>
        <p:spPr>
          <a:xfrm>
            <a:off x="15709" y="1219626"/>
            <a:ext cx="7544000" cy="61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usuário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iniciante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quero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ter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acesso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guia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simples 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fácil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seguir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sobre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regar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diferentes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tipos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para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possa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começar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cuidar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das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minhas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 forma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adequada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.</a:t>
            </a:r>
            <a:endParaRPr lang="pt-BR" sz="2000">
              <a:latin typeface="Inte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usuário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avançado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quero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ter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acesso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informações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detalhadas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sobre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as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necessidades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água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específicas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cada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uma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das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minhas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para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possa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cuidar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delas de forma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personalizada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.</a:t>
            </a:r>
            <a:endParaRPr lang="en-US" sz="2000">
              <a:latin typeface="Inte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usuário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trabalha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em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tempo integral,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quero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receber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lembretes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regulares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para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regar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minhas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para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possa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garantir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elas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recebam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água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suficiente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mesmo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quando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estou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ocupado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.</a:t>
            </a:r>
            <a:endParaRPr lang="pt-BR" sz="2000">
              <a:latin typeface="Inter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usuário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está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começando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jardim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quero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ter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acesso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informações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sobre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como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planejar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projetar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meu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jardim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incluindo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a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escolha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das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plantas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certas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para o meu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clima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espaço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, para que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eu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possa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ter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um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jardim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</a:t>
            </a:r>
            <a:r>
              <a:rPr lang="en-US" sz="2000" dirty="0" err="1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saudável</a:t>
            </a:r>
            <a:r>
              <a:rPr lang="en-US" sz="2000" dirty="0">
                <a:solidFill>
                  <a:srgbClr val="374151"/>
                </a:solidFill>
                <a:highlight>
                  <a:srgbClr val="F7F7F8"/>
                </a:highlight>
                <a:latin typeface="Inter"/>
                <a:ea typeface="+mn-lt"/>
                <a:cs typeface="+mn-lt"/>
                <a:sym typeface="Roboto"/>
              </a:rPr>
              <a:t> e bonito.</a:t>
            </a:r>
            <a:endParaRPr lang="en-US" sz="2000">
              <a:latin typeface="Inter"/>
              <a:ea typeface="+mn-lt"/>
              <a:cs typeface="+mn-lt"/>
            </a:endParaRPr>
          </a:p>
          <a:p>
            <a:endParaRPr lang="en-US" sz="1200" dirty="0">
              <a:solidFill>
                <a:srgbClr val="374151"/>
              </a:solidFill>
              <a:highlight>
                <a:srgbClr val="F7F7F8"/>
              </a:highlight>
              <a:cs typeface="Arial"/>
            </a:endParaRPr>
          </a:p>
          <a:p>
            <a:pPr>
              <a:lnSpc>
                <a:spcPct val="114999"/>
              </a:lnSpc>
              <a:spcBef>
                <a:spcPts val="2000"/>
              </a:spcBef>
            </a:pPr>
            <a:endParaRPr lang="pt-BR" sz="1600" dirty="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08965" indent="-405765">
              <a:lnSpc>
                <a:spcPct val="115000"/>
              </a:lnSpc>
              <a:buClr>
                <a:srgbClr val="374151"/>
              </a:buClr>
              <a:buSzPts val="1200"/>
              <a:buFont typeface="Roboto"/>
              <a:buAutoNum type="arabicPeriod"/>
            </a:pPr>
            <a:endParaRPr lang="pt-BR" sz="1600" dirty="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22FFA84F-AF1A-C831-FD40-EEDFC0D8D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45399" y="764108"/>
            <a:ext cx="3420533" cy="5329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091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1053</Words>
  <Application>Microsoft Office PowerPoint</Application>
  <PresentationFormat>Widescreen</PresentationFormat>
  <Paragraphs>64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Barlow</vt:lpstr>
      <vt:lpstr>Barlow Medium</vt:lpstr>
      <vt:lpstr>Calibri</vt:lpstr>
      <vt:lpstr>Calibri Light</vt:lpstr>
      <vt:lpstr>Georgia</vt:lpstr>
      <vt:lpstr>Inter</vt:lpstr>
      <vt:lpstr>League Spartan Medium</vt:lpstr>
      <vt:lpstr>Poppins</vt:lpstr>
      <vt:lpstr>Roboto</vt:lpstr>
      <vt:lpstr>Tema do Office</vt:lpstr>
      <vt:lpstr>Modern Monochrome - v1</vt:lpstr>
      <vt:lpstr>Business Geometric Template</vt:lpstr>
      <vt:lpstr>Trabalho Interdisciplinar Front-End</vt:lpstr>
      <vt:lpstr>A importância da rega das plantas </vt:lpstr>
      <vt:lpstr>Soluções comuns para o problema </vt:lpstr>
      <vt:lpstr>Planejamento de Jardins</vt:lpstr>
      <vt:lpstr>Calendário de Plantio</vt:lpstr>
      <vt:lpstr>Lembrete de Rega</vt:lpstr>
      <vt:lpstr>Identificação de Pragas e Doenças</vt:lpstr>
      <vt:lpstr>Público-alvo do aplicativo de rega de plantas </vt:lpstr>
      <vt:lpstr>Histórias de Usuários</vt:lpstr>
      <vt:lpstr>Requisitos Funcionais</vt:lpstr>
      <vt:lpstr>Requisitos não funcionais</vt:lpstr>
      <vt:lpstr>Fluxo do Usuário</vt:lpstr>
      <vt:lpstr>Fluxo do Usuário</vt:lpstr>
      <vt:lpstr>Fluxo do Usuário</vt:lpstr>
      <vt:lpstr>Wireframe – Página Inicial</vt:lpstr>
      <vt:lpstr>Wireframe – Suas Plantas</vt:lpstr>
      <vt:lpstr>Wireframe – Calendário</vt:lpstr>
      <vt:lpstr>Wireframe – Página Inicial</vt:lpstr>
      <vt:lpstr>Metodologia</vt:lpstr>
      <vt:lpstr>Obrigado pelo seu tempo e atenção 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Lulu Dias</cp:lastModifiedBy>
  <cp:revision>256</cp:revision>
  <dcterms:created xsi:type="dcterms:W3CDTF">2023-04-16T01:11:29Z</dcterms:created>
  <dcterms:modified xsi:type="dcterms:W3CDTF">2023-04-16T23:09:01Z</dcterms:modified>
</cp:coreProperties>
</file>